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18" r:id="rId3"/>
    <p:sldId id="1019" r:id="rId4"/>
    <p:sldId id="1040" r:id="rId5"/>
    <p:sldId id="1042" r:id="rId6"/>
    <p:sldId id="1022" r:id="rId7"/>
    <p:sldId id="1041" r:id="rId8"/>
    <p:sldId id="1023" r:id="rId9"/>
    <p:sldId id="1024" r:id="rId10"/>
    <p:sldId id="1043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 READNG  WRITNG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读写专项提优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836712"/>
            <a:ext cx="11459670" cy="462711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17702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购物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写购物类作文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可按</a:t>
            </a:r>
            <a:r>
              <a:rPr lang="en-US" altLang="zh-CN" sz="2600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两步两要素</a:t>
            </a:r>
            <a:r>
              <a:rPr lang="en-US" altLang="zh-CN" sz="2600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法写作。第一步引出话题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简要介绍购物的时间、人物和地点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第二步具体描述。</a:t>
            </a:r>
            <a:r>
              <a:rPr lang="en-US" altLang="zh-CN" sz="2600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两要素</a:t>
            </a:r>
            <a:r>
              <a:rPr lang="en-US" altLang="zh-CN" sz="2600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指购买的物品、物品的数量或重量两个方面</a:t>
            </a:r>
            <a:r>
              <a:rPr lang="zh-CN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参考词句：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picnic, fruit, shopping </a:t>
            </a:r>
            <a:r>
              <a:rPr lang="en-US" altLang="zh-CN" sz="2600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 ...</a:t>
            </a:r>
            <a:endParaRPr lang="zh-CN" altLang="zh-CN" sz="2600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apple, pear, banana, </a:t>
            </a:r>
            <a:r>
              <a:rPr lang="en-US" altLang="zh-CN" sz="2600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orange ...</a:t>
            </a:r>
            <a:endParaRPr lang="zh-CN" altLang="zh-CN" sz="2600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need some food for </a:t>
            </a:r>
            <a:r>
              <a:rPr lang="en-US" altLang="zh-CN" sz="2600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our ...</a:t>
            </a:r>
            <a:endParaRPr lang="zh-CN" altLang="zh-CN" sz="2600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</a:t>
            </a:r>
            <a:r>
              <a:rPr lang="en-US" altLang="zh-CN" sz="2600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... yesterday</a:t>
            </a:r>
            <a:r>
              <a:rPr lang="en-US" altLang="zh-CN" sz="26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855" y="764409"/>
            <a:ext cx="1621896" cy="553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07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288846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放学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来到了一家餐厅吃晚饭。根据菜单内容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200" y="935153"/>
            <a:ext cx="2082876" cy="439796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017905"/>
              </p:ext>
            </p:extLst>
          </p:nvPr>
        </p:nvGraphicFramePr>
        <p:xfrm>
          <a:off x="406574" y="2132856"/>
          <a:ext cx="11368120" cy="3328416"/>
        </p:xfrm>
        <a:graphic>
          <a:graphicData uri="http://schemas.openxmlformats.org/drawingml/2006/table">
            <a:tbl>
              <a:tblPr firstRow="1" firstCol="1" bandRow="1"/>
              <a:tblGrid>
                <a:gridCol w="5684060">
                  <a:extLst>
                    <a:ext uri="{9D8B030D-6E8A-4147-A177-3AD203B41FA5}">
                      <a16:colId xmlns:a16="http://schemas.microsoft.com/office/drawing/2014/main" val="415828693"/>
                    </a:ext>
                  </a:extLst>
                </a:gridCol>
                <a:gridCol w="5684060">
                  <a:extLst>
                    <a:ext uri="{9D8B030D-6E8A-4147-A177-3AD203B41FA5}">
                      <a16:colId xmlns:a16="http://schemas.microsoft.com/office/drawing/2014/main" val="2122835729"/>
                    </a:ext>
                  </a:extLst>
                </a:gridCol>
              </a:tblGrid>
              <a:tr h="22629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List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54024"/>
                  </a:ext>
                </a:extLst>
              </a:tr>
              <a:tr h="203668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Sandwiches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5767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chicken	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eggs	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beef	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14.00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fish	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573" marR="23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Drinks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Milk	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Orange juice	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Coke	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Coffee	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573" marR="23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33179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557675"/>
              </p:ext>
            </p:extLst>
          </p:nvPr>
        </p:nvGraphicFramePr>
        <p:xfrm>
          <a:off x="478582" y="1668760"/>
          <a:ext cx="1136812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5684060">
                  <a:extLst>
                    <a:ext uri="{9D8B030D-6E8A-4147-A177-3AD203B41FA5}">
                      <a16:colId xmlns:a16="http://schemas.microsoft.com/office/drawing/2014/main" val="415828693"/>
                    </a:ext>
                  </a:extLst>
                </a:gridCol>
                <a:gridCol w="5684060">
                  <a:extLst>
                    <a:ext uri="{9D8B030D-6E8A-4147-A177-3AD203B41FA5}">
                      <a16:colId xmlns:a16="http://schemas.microsoft.com/office/drawing/2014/main" val="2122835729"/>
                    </a:ext>
                  </a:extLst>
                </a:gridCol>
              </a:tblGrid>
              <a:tr h="226298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List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54024"/>
                  </a:ext>
                </a:extLst>
              </a:tr>
              <a:tr h="226298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Rice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Fried rice	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12.00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chicken	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10.00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beef	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573" marR="23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Desserts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甜食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 creams	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2.00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Chocolate	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3.50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Banana milk shake	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4.00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573" marR="23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3034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261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650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14925" algn="l"/>
                <a:tab pos="5202238" algn="l"/>
                <a:tab pos="7470775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根据菜单内容，选择正确的答案。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5202238" algn="l"/>
                <a:tab pos="7470775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kinds of drinks are there on the list?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14925" algn="l"/>
                <a:tab pos="5202238" algn="l"/>
                <a:tab pos="7893050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5202238" algn="l"/>
                <a:tab pos="7893050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hangingPunct="0">
              <a:spcAft>
                <a:spcPts val="0"/>
              </a:spcAft>
              <a:tabLst>
                <a:tab pos="5114925" algn="l"/>
                <a:tab pos="5202238" algn="l"/>
                <a:tab pos="7893050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 is hungry, but he only has ten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eat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14925" algn="l"/>
                <a:tab pos="5202238" algn="l"/>
                <a:tab pos="7893050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rice with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chicken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fried rice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rice with beef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5226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Drinks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一栏共列出四种饮品，分别是牛奶、橙汁、可乐和咖啡。故选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9323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浏览表格和所给选项可知，只有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 with chicken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的价格是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元。故选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8134" y="1749812"/>
            <a:ext cx="4315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pc="-100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1131" y="368579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2716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0256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14925" algn="l"/>
                <a:tab pos="8010525" algn="l"/>
                <a:tab pos="8074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the cheapest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最便宜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14925" algn="l"/>
                <a:tab pos="8010525" algn="l"/>
                <a:tab pos="8074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Chocolate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Milk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513254" y="32059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给出的选项中，巧克力的价格是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元，可乐的价格是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元，牛奶的价格是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元，可乐的价格最便宜。故选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21123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8056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478" y="1972029"/>
            <a:ext cx="3240360" cy="1538302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68358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755" algn="l"/>
                <a:tab pos="7471410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 bought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payed 6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milk and chocolate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coffee and banana milk shake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ice creams and orange juice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0018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牛奶和巧克力的总价是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元，咖啡和香蕉奶昔的总价是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元，冰激凌和橙汁的总价是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939508" y="13107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根据表格内容，回答下列问题。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like a sandwich with beef and an ice cream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much should he pay?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 this list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902" y="1560914"/>
            <a:ext cx="2538329" cy="45148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73020" y="2717567"/>
            <a:ext cx="1372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16 </a:t>
            </a:r>
            <a:r>
              <a:rPr lang="en-US" altLang="zh-CN" i="1" dirty="0"/>
              <a:t>yuan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3022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根据表格可知，牛肉三明治的价格是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14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元，冰激凌的价格是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元。共计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16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元。</a:t>
            </a:r>
            <a:endParaRPr lang="zh-CN" altLang="en-US" spc="-100" dirty="0"/>
          </a:p>
        </p:txBody>
      </p:sp>
      <p:sp>
        <p:nvSpPr>
          <p:cNvPr id="6" name="矩形 5"/>
          <p:cNvSpPr/>
          <p:nvPr/>
        </p:nvSpPr>
        <p:spPr>
          <a:xfrm>
            <a:off x="373020" y="4689014"/>
            <a:ext cx="3911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In a fast food </a:t>
            </a:r>
            <a:r>
              <a:rPr lang="en-US" altLang="zh-CN" dirty="0" smtClean="0"/>
              <a:t>restaurant</a:t>
            </a:r>
            <a:endParaRPr lang="zh-CN" altLang="en-US" dirty="0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523079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浏览图表可知，这是一份食物清单，通常在快餐店可以看到。故答案为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a fast food restaurant”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26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27428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学校组织明天去野餐，学生需要自带食物和饮料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吃完晚饭后和妈妈去超市买了一些东西。假如你是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请根据下列提示，写一写这次的购物经历吧！不少于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547417"/>
              </p:ext>
            </p:extLst>
          </p:nvPr>
        </p:nvGraphicFramePr>
        <p:xfrm>
          <a:off x="478582" y="3444984"/>
          <a:ext cx="11305255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1594041">
                  <a:extLst>
                    <a:ext uri="{9D8B030D-6E8A-4147-A177-3AD203B41FA5}">
                      <a16:colId xmlns:a16="http://schemas.microsoft.com/office/drawing/2014/main" val="570738284"/>
                    </a:ext>
                  </a:extLst>
                </a:gridCol>
                <a:gridCol w="1430295">
                  <a:extLst>
                    <a:ext uri="{9D8B030D-6E8A-4147-A177-3AD203B41FA5}">
                      <a16:colId xmlns:a16="http://schemas.microsoft.com/office/drawing/2014/main" val="4055980948"/>
                    </a:ext>
                  </a:extLst>
                </a:gridCol>
                <a:gridCol w="1753265">
                  <a:extLst>
                    <a:ext uri="{9D8B030D-6E8A-4147-A177-3AD203B41FA5}">
                      <a16:colId xmlns:a16="http://schemas.microsoft.com/office/drawing/2014/main" val="1095905164"/>
                    </a:ext>
                  </a:extLst>
                </a:gridCol>
                <a:gridCol w="1591780">
                  <a:extLst>
                    <a:ext uri="{9D8B030D-6E8A-4147-A177-3AD203B41FA5}">
                      <a16:colId xmlns:a16="http://schemas.microsoft.com/office/drawing/2014/main" val="2784678859"/>
                    </a:ext>
                  </a:extLst>
                </a:gridCol>
                <a:gridCol w="1752314">
                  <a:extLst>
                    <a:ext uri="{9D8B030D-6E8A-4147-A177-3AD203B41FA5}">
                      <a16:colId xmlns:a16="http://schemas.microsoft.com/office/drawing/2014/main" val="773712211"/>
                    </a:ext>
                  </a:extLst>
                </a:gridCol>
                <a:gridCol w="1383361">
                  <a:extLst>
                    <a:ext uri="{9D8B030D-6E8A-4147-A177-3AD203B41FA5}">
                      <a16:colId xmlns:a16="http://schemas.microsoft.com/office/drawing/2014/main" val="4241611505"/>
                    </a:ext>
                  </a:extLst>
                </a:gridCol>
                <a:gridCol w="1800199">
                  <a:extLst>
                    <a:ext uri="{9D8B030D-6E8A-4147-A177-3AD203B41FA5}">
                      <a16:colId xmlns:a16="http://schemas.microsoft.com/office/drawing/2014/main" val="3522671277"/>
                    </a:ext>
                  </a:extLst>
                </a:gridCol>
              </a:tblGrid>
              <a:tr h="9601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pear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cheese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bread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juice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apple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milk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8610999"/>
                  </a:ext>
                </a:extLst>
              </a:tr>
              <a:tr h="19202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Quantity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five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half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kilo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kilos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four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bottles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six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five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bottles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5500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7181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will have a picnic tomorrow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to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1562317"/>
            <a:ext cx="1127896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the supermarket with my mum after dinner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we went to the fruit section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picked five pears and six apples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we bought half a kilo of cheese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that, we got two kilos of bread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last, we bought four bottles of juice and five bottles of milk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excited for tomorrow’s picnic with all the yummy food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512</Words>
  <Application>Microsoft Office PowerPoint</Application>
  <PresentationFormat>自定义</PresentationFormat>
  <Paragraphs>78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403</cp:revision>
  <dcterms:created xsi:type="dcterms:W3CDTF">2020-11-06T05:24:00Z</dcterms:created>
  <dcterms:modified xsi:type="dcterms:W3CDTF">2025-06-10T01:08:18Z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